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18"/>
  </p:notesMasterIdLst>
  <p:handoutMasterIdLst>
    <p:handoutMasterId r:id="rId19"/>
  </p:handoutMasterIdLst>
  <p:sldIdLst>
    <p:sldId id="661" r:id="rId6"/>
    <p:sldId id="967" r:id="rId7"/>
    <p:sldId id="979" r:id="rId8"/>
    <p:sldId id="969" r:id="rId9"/>
    <p:sldId id="970" r:id="rId10"/>
    <p:sldId id="971" r:id="rId11"/>
    <p:sldId id="972" r:id="rId12"/>
    <p:sldId id="973" r:id="rId13"/>
    <p:sldId id="974" r:id="rId14"/>
    <p:sldId id="975" r:id="rId15"/>
    <p:sldId id="976" r:id="rId16"/>
    <p:sldId id="898" r:id="rId17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8FC"/>
    <a:srgbClr val="FFFF99"/>
    <a:srgbClr val="1E1AB0"/>
    <a:srgbClr val="15127C"/>
    <a:srgbClr val="0E02B0"/>
    <a:srgbClr val="1103C9"/>
    <a:srgbClr val="4920F8"/>
    <a:srgbClr val="FFFF00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9" autoAdjust="0"/>
    <p:restoredTop sz="65325" autoAdjust="0"/>
  </p:normalViewPr>
  <p:slideViewPr>
    <p:cSldViewPr snapToGrid="0">
      <p:cViewPr varScale="1">
        <p:scale>
          <a:sx n="45" d="100"/>
          <a:sy n="45" d="100"/>
        </p:scale>
        <p:origin x="46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6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7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2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9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0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9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4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05233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hyperlink" Target="https://arxiv.org/abs/2207.12598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hyperlink" Target="https://arxiv.org/abs/2103.00020" TargetMode="Externa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105.0523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GLIDE: Towards photorealistic image generation and editing with text-guided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2025-02-25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A Nichol, P. </a:t>
            </a:r>
            <a:r>
              <a:rPr lang="en-US" altLang="ko-KR" dirty="0" err="1"/>
              <a:t>Dhariwal</a:t>
            </a:r>
            <a:r>
              <a:rPr lang="en-US" altLang="ko-KR" dirty="0"/>
              <a:t>, A. Ramesh. “GLIDE: Towards photorealistic image generation and editing with text-guided diffusion models”, In </a:t>
            </a:r>
            <a:r>
              <a:rPr lang="en-US" altLang="ko-KR" i="1" dirty="0">
                <a:effectLst/>
              </a:rPr>
              <a:t>Proc. of the 39th International Conference on Machine Learning</a:t>
            </a:r>
            <a:r>
              <a:rPr lang="en-US" altLang="ko-KR" dirty="0"/>
              <a:t>, 2022, pp. 16907-16921. Available: </a:t>
            </a:r>
            <a:r>
              <a:rPr lang="en-US" altLang="ko-KR" dirty="0">
                <a:effectLst/>
                <a:hlinkClick r:id="rId3"/>
              </a:rPr>
              <a:t>https://arxiv.org/abs/2112.10741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ADE0-2DFF-061F-1F04-31858BDB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2386F4-4438-FC96-BF2C-7C8677849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Quantitative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87FB6-1344-3FC1-212A-F6778EE0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521"/>
            <a:ext cx="7818120" cy="2383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C62C94-43DE-E5CA-DE48-68393D7B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282" y="792521"/>
            <a:ext cx="4052943" cy="2239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A99496-EC73-B99A-6CA4-5F5815D7B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015" y="3419936"/>
            <a:ext cx="3842385" cy="3103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7C1923-A1B1-34CC-B737-24750D3FF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915" y="3374174"/>
            <a:ext cx="4613070" cy="31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68208-612F-8385-C904-93F83D49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0F7591-DD9F-005F-03B3-1A59AC3D8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Safety considerations 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26A30-2C7B-1280-CC92-70F506E4997D}"/>
              </a:ext>
            </a:extLst>
          </p:cNvPr>
          <p:cNvSpPr txBox="1"/>
          <p:nvPr/>
        </p:nvSpPr>
        <p:spPr>
          <a:xfrm>
            <a:off x="407369" y="772842"/>
            <a:ext cx="110636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Safety considerations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model can create realistic fake images, enabling users with low technical skills to produce misinformation or deepfakes.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Its samples may reflect dataset biases, perpetuating social biases.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So, implement data filtering and experiments before deployment (e.g., avoiding face restoration and reducing hateful image generation).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6E9DD9-67F3-C200-C626-823C0EAE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04" y="2751330"/>
            <a:ext cx="6517298" cy="214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F6BCF-1806-EF54-6A60-5A49DB6DEE64}"/>
              </a:ext>
            </a:extLst>
          </p:cNvPr>
          <p:cNvSpPr txBox="1"/>
          <p:nvPr/>
        </p:nvSpPr>
        <p:spPr>
          <a:xfrm>
            <a:off x="407369" y="4813474"/>
            <a:ext cx="11063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GLIDE demonstrates high performance in the text-to-image field by using a diffusion generation model that employs classifier-free guidance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D3B10-FB08-4F96-3166-DDC60FB2DD8E}"/>
              </a:ext>
            </a:extLst>
          </p:cNvPr>
          <p:cNvSpPr txBox="1"/>
          <p:nvPr/>
        </p:nvSpPr>
        <p:spPr>
          <a:xfrm>
            <a:off x="332657" y="2834986"/>
            <a:ext cx="11063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Complex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Speed</a:t>
            </a:r>
          </a:p>
        </p:txBody>
      </p:sp>
    </p:spTree>
    <p:extLst>
      <p:ext uri="{BB962C8B-B14F-4D97-AF65-F5344CB8AC3E}">
        <p14:creationId xmlns:p14="http://schemas.microsoft.com/office/powerpoint/2010/main" val="364679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4107327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Guidance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Guided Diffusion Model (Classifier Guidance)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Classifier-free Guidance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CLIP Guidance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Training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AMD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Qualitative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Quantitative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Safety considerations / Conclusion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9B3262-A342-3096-CA3A-A17548840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A3FFB-025E-A4E1-E9EB-67DE3080F6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7764016" cy="362949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Text-Conditioned Model / Diffusion Model</a:t>
            </a:r>
          </a:p>
          <a:p>
            <a:pPr lvl="1"/>
            <a:r>
              <a:rPr lang="en-US" altLang="ko-KR" b="0" dirty="0"/>
              <a:t>Text-conditioned models cannot generate photorealistic images capturing all text aspects, while diffusion models provide high fidelity and can synthesize photorealistic images.</a:t>
            </a:r>
          </a:p>
          <a:p>
            <a:endParaRPr lang="en-US" altLang="ko-KR" b="0" dirty="0"/>
          </a:p>
          <a:p>
            <a:r>
              <a:rPr lang="en-US" altLang="ko-KR" dirty="0"/>
              <a:t>Class-Conditional Setting</a:t>
            </a:r>
          </a:p>
          <a:p>
            <a:pPr lvl="1"/>
            <a:r>
              <a:rPr lang="en-US" altLang="ko-KR" b="0" dirty="0"/>
              <a:t>In a class-conditional setting, diffusion models achieve photorealism by balancing </a:t>
            </a:r>
            <a:r>
              <a:rPr lang="en-US" altLang="ko-KR" b="1" dirty="0"/>
              <a:t>diversity and fidelity </a:t>
            </a:r>
            <a:r>
              <a:rPr lang="en-US" altLang="ko-KR" b="0" dirty="0"/>
              <a:t>through classifier guidance.</a:t>
            </a:r>
          </a:p>
          <a:p>
            <a:pPr lvl="1"/>
            <a:r>
              <a:rPr lang="en-US" altLang="ko-KR" b="1" dirty="0"/>
              <a:t>CLIP guidance and classifier-free guidance</a:t>
            </a:r>
            <a:r>
              <a:rPr lang="en-US" altLang="ko-KR" b="0" dirty="0"/>
              <a:t> enable the generation of photorealistic samples.</a:t>
            </a:r>
          </a:p>
          <a:p>
            <a:endParaRPr lang="en-US" altLang="ko-KR" b="0" dirty="0"/>
          </a:p>
          <a:p>
            <a:r>
              <a:rPr lang="en-US" altLang="ko-KR" dirty="0"/>
              <a:t>Image Inpainting</a:t>
            </a:r>
          </a:p>
          <a:p>
            <a:pPr lvl="1"/>
            <a:r>
              <a:rPr lang="en-US" altLang="ko-KR" b="0" dirty="0"/>
              <a:t>Fine-tuning is conducted for image inpainting to handle complex prompts.</a:t>
            </a:r>
            <a:endParaRPr lang="ko-KR" alt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27B0-D79E-BCE2-0BEB-8006C5F4EBB0}"/>
              </a:ext>
            </a:extLst>
          </p:cNvPr>
          <p:cNvSpPr txBox="1"/>
          <p:nvPr/>
        </p:nvSpPr>
        <p:spPr>
          <a:xfrm>
            <a:off x="1604225" y="6014323"/>
            <a:ext cx="898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text-conditioned model focused on generating and editing photorealistic images.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268E0-A77F-D332-AFCE-62E518418B64}"/>
              </a:ext>
            </a:extLst>
          </p:cNvPr>
          <p:cNvSpPr txBox="1"/>
          <p:nvPr/>
        </p:nvSpPr>
        <p:spPr>
          <a:xfrm>
            <a:off x="2179062" y="5537546"/>
            <a:ext cx="822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GLIDE (Guided Language to Image Diffusion for Generation and Editing)</a:t>
            </a:r>
            <a:endParaRPr lang="ko-KR" altLang="en-US" b="1" dirty="0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F9116752-8D09-BA58-A5B2-5D360CC46478}"/>
              </a:ext>
            </a:extLst>
          </p:cNvPr>
          <p:cNvSpPr/>
          <p:nvPr/>
        </p:nvSpPr>
        <p:spPr>
          <a:xfrm flipV="1">
            <a:off x="5534558" y="4729285"/>
            <a:ext cx="1181100" cy="5030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7934BE-2843-3280-1FFA-D72B4BA8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48" y="558799"/>
            <a:ext cx="3141439" cy="2686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8EC9E0-3204-18B6-E29A-8D8368B36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48" y="3245314"/>
            <a:ext cx="3141439" cy="20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66E9-1760-CE35-1B8E-1543C0B7A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F83284-2CFB-9D61-493F-63BDC1E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Guided Diffusion Models (Classifier Guidance)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11C3-CAB3-A3D6-7694-2DD039437E4A}"/>
              </a:ext>
            </a:extLst>
          </p:cNvPr>
          <p:cNvSpPr txBox="1"/>
          <p:nvPr/>
        </p:nvSpPr>
        <p:spPr>
          <a:xfrm>
            <a:off x="522809" y="761816"/>
            <a:ext cx="11146381" cy="11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Paper: P. </a:t>
            </a:r>
            <a:r>
              <a:rPr lang="en-US" altLang="ko-KR" sz="1600" i="0" dirty="0" err="1">
                <a:solidFill>
                  <a:srgbClr val="000000"/>
                </a:solidFill>
                <a:effectLst/>
              </a:rPr>
              <a:t>Dhariwal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 and A. Nichol, "Diffusion Models Beat GANs on Image Synthesis," May 2021. Available: </a:t>
            </a:r>
            <a:r>
              <a:rPr lang="en-US" altLang="ko-KR" sz="1600" i="0" dirty="0">
                <a:solidFill>
                  <a:srgbClr val="000000"/>
                </a:solidFill>
                <a:effectLst/>
                <a:hlinkClick r:id="rId3"/>
              </a:rPr>
              <a:t>https://arxiv.org/abs/2105.05233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presented at the 35th Conference on Neural Information Processing Systems (</a:t>
            </a:r>
            <a:r>
              <a:rPr lang="en-US" altLang="ko-KR" sz="1600" i="0" dirty="0" err="1">
                <a:solidFill>
                  <a:srgbClr val="000000"/>
                </a:solidFill>
                <a:effectLst/>
              </a:rPr>
              <a:t>NeurIPS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 2021).</a:t>
            </a:r>
          </a:p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Propose methods to improve diffusion models' performance over GANs while enhancing both fidelity and diversity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2FEFD-668C-660A-06B6-9D17A147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40"/>
          <a:stretch/>
        </p:blipFill>
        <p:spPr>
          <a:xfrm>
            <a:off x="2224164" y="1989666"/>
            <a:ext cx="7743670" cy="20872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062371-7CCD-C3E9-300F-401C34D2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09" y="4477505"/>
            <a:ext cx="5153025" cy="6381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737BD5-3CC8-C69B-9D4C-C2860F4CBC8A}"/>
              </a:ext>
            </a:extLst>
          </p:cNvPr>
          <p:cNvSpPr txBox="1"/>
          <p:nvPr/>
        </p:nvSpPr>
        <p:spPr>
          <a:xfrm>
            <a:off x="522809" y="5778008"/>
            <a:ext cx="5573191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s : guidance scale            fidelity            diversity</a:t>
            </a: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635D3B1A-CE89-09C9-DD36-8B5B9421632F}"/>
              </a:ext>
            </a:extLst>
          </p:cNvPr>
          <p:cNvSpPr/>
          <p:nvPr/>
        </p:nvSpPr>
        <p:spPr>
          <a:xfrm>
            <a:off x="2417597" y="5697075"/>
            <a:ext cx="317500" cy="5030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ABC322A9-8BDA-3716-02AD-05658B86F159}"/>
              </a:ext>
            </a:extLst>
          </p:cNvPr>
          <p:cNvSpPr/>
          <p:nvPr/>
        </p:nvSpPr>
        <p:spPr>
          <a:xfrm>
            <a:off x="3826174" y="5697075"/>
            <a:ext cx="317500" cy="5030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469B3AE1-AC69-5740-D5A0-E586FE5D7DCE}"/>
              </a:ext>
            </a:extLst>
          </p:cNvPr>
          <p:cNvSpPr/>
          <p:nvPr/>
        </p:nvSpPr>
        <p:spPr>
          <a:xfrm flipV="1">
            <a:off x="5431597" y="5697075"/>
            <a:ext cx="317500" cy="5030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C6779BF-D0EE-1BC8-0E95-E61B00599741}"/>
              </a:ext>
            </a:extLst>
          </p:cNvPr>
          <p:cNvCxnSpPr/>
          <p:nvPr/>
        </p:nvCxnSpPr>
        <p:spPr>
          <a:xfrm>
            <a:off x="4754397" y="4910892"/>
            <a:ext cx="921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9B935C-7840-DC97-2D60-FA7243BB307F}"/>
                  </a:ext>
                </a:extLst>
              </p:cNvPr>
              <p:cNvSpPr txBox="1"/>
              <p:nvPr/>
            </p:nvSpPr>
            <p:spPr>
              <a:xfrm>
                <a:off x="522809" y="5244913"/>
                <a:ext cx="6831712" cy="608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ts val="2099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i="0" dirty="0">
                    <a:solidFill>
                      <a:srgbClr val="000000"/>
                    </a:solidFill>
                    <a:effectLst/>
                  </a:rPr>
                  <a:t> : image</a:t>
                </a:r>
              </a:p>
              <a:p>
                <a:pPr algn="l">
                  <a:lnSpc>
                    <a:spcPts val="2099"/>
                  </a:lnSpc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y : class label</a:t>
                </a:r>
                <a:endParaRPr lang="en-US" altLang="ko-KR" sz="1600" i="0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9B935C-7840-DC97-2D60-FA7243BB3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9" y="5244913"/>
                <a:ext cx="6831712" cy="608308"/>
              </a:xfrm>
              <a:prstGeom prst="rect">
                <a:avLst/>
              </a:prstGeom>
              <a:blipFill>
                <a:blip r:embed="rId6"/>
                <a:stretch>
                  <a:fillRect l="-536" t="-300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A945BB87-02CC-6C4F-8A1F-CDAF23CBA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000"/>
          <a:stretch/>
        </p:blipFill>
        <p:spPr>
          <a:xfrm>
            <a:off x="6963757" y="4949268"/>
            <a:ext cx="4810482" cy="1590895"/>
          </a:xfrm>
          <a:prstGeom prst="rect">
            <a:avLst/>
          </a:prstGeom>
        </p:spPr>
      </p:pic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8170B419-DBC1-A72C-BC7E-20F396386DB1}"/>
              </a:ext>
            </a:extLst>
          </p:cNvPr>
          <p:cNvSpPr/>
          <p:nvPr/>
        </p:nvSpPr>
        <p:spPr>
          <a:xfrm>
            <a:off x="10411847" y="4209439"/>
            <a:ext cx="1000948" cy="360967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0D521BD-6498-EA3F-AB75-9A7B69969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892" t="-18579"/>
          <a:stretch/>
        </p:blipFill>
        <p:spPr>
          <a:xfrm>
            <a:off x="10652398" y="3682825"/>
            <a:ext cx="673671" cy="546348"/>
          </a:xfrm>
          <a:prstGeom prst="rect">
            <a:avLst/>
          </a:prstGeom>
        </p:spPr>
      </p:pic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29B72A84-5B9A-4E74-D77F-04E983FBC4BB}"/>
              </a:ext>
            </a:extLst>
          </p:cNvPr>
          <p:cNvSpPr/>
          <p:nvPr/>
        </p:nvSpPr>
        <p:spPr>
          <a:xfrm>
            <a:off x="8953805" y="4115272"/>
            <a:ext cx="1000948" cy="360967"/>
          </a:xfrm>
          <a:prstGeom prst="snip2Diag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Gradient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F12477-2A28-60B2-0F5B-227A3BCEE7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189" t="-13022"/>
          <a:stretch/>
        </p:blipFill>
        <p:spPr>
          <a:xfrm>
            <a:off x="8862266" y="3682825"/>
            <a:ext cx="1105568" cy="457683"/>
          </a:xfrm>
          <a:prstGeom prst="rect">
            <a:avLst/>
          </a:prstGeom>
        </p:spPr>
      </p:pic>
      <p:sp>
        <p:nvSpPr>
          <p:cNvPr id="35" name="화살표: 아래로 구부러짐 34">
            <a:extLst>
              <a:ext uri="{FF2B5EF4-FFF2-40B4-BE49-F238E27FC236}">
                <a16:creationId xmlns:a16="http://schemas.microsoft.com/office/drawing/2014/main" id="{5F27E3FD-CCF8-8DED-DD23-7E8869BFD9CA}"/>
              </a:ext>
            </a:extLst>
          </p:cNvPr>
          <p:cNvSpPr/>
          <p:nvPr/>
        </p:nvSpPr>
        <p:spPr>
          <a:xfrm rot="18459574" flipH="1">
            <a:off x="8037594" y="4454060"/>
            <a:ext cx="1000948" cy="32951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사각형: 잘린 대각선 방향 모서리 35">
            <a:extLst>
              <a:ext uri="{FF2B5EF4-FFF2-40B4-BE49-F238E27FC236}">
                <a16:creationId xmlns:a16="http://schemas.microsoft.com/office/drawing/2014/main" id="{25C26B67-1354-DAD4-B535-20463BC79D03}"/>
              </a:ext>
            </a:extLst>
          </p:cNvPr>
          <p:cNvSpPr/>
          <p:nvPr/>
        </p:nvSpPr>
        <p:spPr>
          <a:xfrm>
            <a:off x="7734544" y="4282686"/>
            <a:ext cx="1000948" cy="360967"/>
          </a:xfrm>
          <a:prstGeom prst="snip2Diag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guidance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9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F2FD-183E-9A67-7118-3126E6AC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E2239B0-0B94-24CC-AC59-D065D795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" y="1916076"/>
            <a:ext cx="5390159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F1369E-6DC5-DA2A-1A12-A8EE6C8E6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Classifier-free Guidance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8A3757-4D90-16B6-AFF8-70BFAB7EC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85" y="4146041"/>
            <a:ext cx="5597306" cy="325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67726-6AF8-73C5-9B80-9A3D7CEE78FD}"/>
              </a:ext>
            </a:extLst>
          </p:cNvPr>
          <p:cNvSpPr txBox="1"/>
          <p:nvPr/>
        </p:nvSpPr>
        <p:spPr>
          <a:xfrm>
            <a:off x="522809" y="761816"/>
            <a:ext cx="11146381" cy="8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Paper: H. Jonathan and S. </a:t>
            </a:r>
            <a:r>
              <a:rPr lang="en-US" altLang="ko-KR" sz="1600" dirty="0">
                <a:solidFill>
                  <a:srgbClr val="000000"/>
                </a:solidFill>
              </a:rPr>
              <a:t>Tim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"Classifier-Free Diffusion Guidance ," Jul 2022. Available: </a:t>
            </a:r>
            <a:r>
              <a:rPr lang="en-US" altLang="ko-KR" sz="1600" i="0" dirty="0">
                <a:solidFill>
                  <a:srgbClr val="000000"/>
                </a:solidFill>
                <a:effectLst/>
                <a:hlinkClick r:id="rId5"/>
              </a:rPr>
              <a:t>https://arxiv.org/abs/2207.12598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presented at the </a:t>
            </a:r>
            <a:r>
              <a:rPr lang="en-US" altLang="ko-KR" sz="1600" i="1" dirty="0">
                <a:solidFill>
                  <a:srgbClr val="000000"/>
                </a:solidFill>
                <a:effectLst/>
              </a:rPr>
              <a:t>35th Conference on Neural Information Processing Systems 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i="0" dirty="0" err="1">
                <a:solidFill>
                  <a:srgbClr val="000000"/>
                </a:solidFill>
                <a:effectLst/>
              </a:rPr>
              <a:t>NeurIPS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 2022).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212424-5FB8-A477-4DF4-8DCC8E005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85" y="4803857"/>
            <a:ext cx="5919135" cy="3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F528-E58D-856E-7945-D9D6A26C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F27B66-5153-D3F1-2A0D-6F04B154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CLIP Guidance</a:t>
            </a:r>
            <a:endParaRPr lang="ko-KR" altLang="en-US" dirty="0"/>
          </a:p>
        </p:txBody>
      </p:sp>
      <p:pic>
        <p:nvPicPr>
          <p:cNvPr id="3074" name="Picture 2" descr="Text-to-Image: Diffusion, Text Conditioning, Guidance, Latent Space">
            <a:extLst>
              <a:ext uri="{FF2B5EF4-FFF2-40B4-BE49-F238E27FC236}">
                <a16:creationId xmlns:a16="http://schemas.microsoft.com/office/drawing/2014/main" id="{051F6479-F055-3A83-B407-93BBD4EFB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3530"/>
          <a:stretch/>
        </p:blipFill>
        <p:spPr bwMode="auto">
          <a:xfrm>
            <a:off x="1118203" y="2116351"/>
            <a:ext cx="5421247" cy="39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62BA0B-2FFF-F317-3DB2-EDAD6E33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56" y="3813604"/>
            <a:ext cx="5084477" cy="585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36E41-3B4D-AEFE-F731-C5144AC699FC}"/>
              </a:ext>
            </a:extLst>
          </p:cNvPr>
          <p:cNvSpPr txBox="1"/>
          <p:nvPr/>
        </p:nvSpPr>
        <p:spPr>
          <a:xfrm>
            <a:off x="522809" y="761816"/>
            <a:ext cx="11146381" cy="11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Paper: </a:t>
            </a:r>
            <a:r>
              <a:rPr lang="en-US" altLang="ko-KR" sz="1600" dirty="0"/>
              <a:t>Alec Radford, Jong Wook Kim. (2021). Learning Transferable Visual Models From Natural Language Supervision, In </a:t>
            </a:r>
            <a:r>
              <a:rPr lang="en-US" altLang="ko-KR" sz="1600" i="1" dirty="0">
                <a:effectLst/>
              </a:rPr>
              <a:t>Proc. of the 38th International Conference on Machine Learning</a:t>
            </a:r>
            <a:r>
              <a:rPr lang="en-US" altLang="ko-KR" sz="1600" dirty="0"/>
              <a:t>, pages 8748–8763. PMLR. [Online]. Available: </a:t>
            </a:r>
            <a:r>
              <a:rPr lang="en-US" altLang="ko-KR" sz="1600" dirty="0">
                <a:effectLst/>
                <a:hlinkClick r:id="rId5"/>
              </a:rPr>
              <a:t>https://arxiv.org/abs/2103.00020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algn="l">
              <a:lnSpc>
                <a:spcPts val="2099"/>
              </a:lnSpc>
            </a:pPr>
            <a:endParaRPr lang="en-US" altLang="ko-KR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83DB4-1083-E459-FE13-38253C867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156" y="4617638"/>
            <a:ext cx="5342083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1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79F96-C370-DC2F-B565-F56D4060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4AA330-7ECE-5CD9-1203-DFA8DE94F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17446-44DC-903D-6AFC-D6BF73F8B019}"/>
              </a:ext>
            </a:extLst>
          </p:cNvPr>
          <p:cNvSpPr txBox="1"/>
          <p:nvPr/>
        </p:nvSpPr>
        <p:spPr>
          <a:xfrm>
            <a:off x="537620" y="1737622"/>
            <a:ext cx="609824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ADM Model</a:t>
            </a:r>
          </a:p>
        </p:txBody>
      </p:sp>
      <p:pic>
        <p:nvPicPr>
          <p:cNvPr id="5122" name="Picture 2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86BA4FD1-BAF5-7EDD-F7F7-2BC120E8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" y="2099259"/>
            <a:ext cx="5812325" cy="38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4A7E92-6D92-FAB5-FC42-EFB59F968DE1}"/>
              </a:ext>
            </a:extLst>
          </p:cNvPr>
          <p:cNvSpPr txBox="1"/>
          <p:nvPr/>
        </p:nvSpPr>
        <p:spPr>
          <a:xfrm>
            <a:off x="6635860" y="2588133"/>
            <a:ext cx="503333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ADM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variable width with 2 residual blocks per resolution</a:t>
            </a:r>
          </a:p>
          <a:p>
            <a:pPr algn="l">
              <a:spcAft>
                <a:spcPts val="600"/>
              </a:spcAft>
              <a:buFont typeface="+mj-lt"/>
              <a:buAutoNum type="arabicPeriod" startAt="2"/>
            </a:pP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multiple heads with 64 channels per head</a:t>
            </a:r>
          </a:p>
          <a:p>
            <a:pPr algn="l">
              <a:spcAft>
                <a:spcPts val="600"/>
              </a:spcAft>
              <a:buFont typeface="+mj-lt"/>
              <a:buAutoNum type="arabicPeriod" startAt="3"/>
            </a:pP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attention at 32, 16 and 8 resolutions</a:t>
            </a:r>
          </a:p>
          <a:p>
            <a:pPr algn="l">
              <a:spcAft>
                <a:spcPts val="600"/>
              </a:spcAft>
              <a:buFont typeface="+mj-lt"/>
              <a:buAutoNum type="arabicPeriod" startAt="4"/>
            </a:pPr>
            <a:r>
              <a:rPr lang="en-US" altLang="ko-KR" sz="1600" b="0" i="0" dirty="0" err="1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BigGAN</a:t>
            </a: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 residual blocks for up and </a:t>
            </a:r>
            <a:r>
              <a:rPr lang="en-US" altLang="ko-KR" sz="1600" b="0" i="0" dirty="0" err="1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downsampling</a:t>
            </a:r>
            <a:endParaRPr lang="en-US" altLang="ko-KR" sz="1600" b="0" i="0" dirty="0">
              <a:solidFill>
                <a:srgbClr val="37352F"/>
              </a:solidFill>
              <a:effectLst/>
              <a:latin typeface="IBM Plex Sans" panose="020F0502020204030204" pitchFamily="34" charset="0"/>
            </a:endParaRPr>
          </a:p>
          <a:p>
            <a:pPr algn="l">
              <a:spcAft>
                <a:spcPts val="600"/>
              </a:spcAft>
              <a:buFont typeface="+mj-lt"/>
              <a:buAutoNum type="arabicPeriod" startAt="5"/>
            </a:pPr>
            <a:r>
              <a:rPr lang="en-US" altLang="ko-KR" sz="1600" b="0" i="0" dirty="0" err="1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AdaGN</a:t>
            </a: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 for injecting timestep and class embeddings into residual blocks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37352F"/>
                </a:solidFill>
                <a:effectLst/>
                <a:latin typeface="IBM Plex Sans" panose="020F0502020204030204" pitchFamily="34" charset="0"/>
              </a:rPr>
              <a:t>ADM + transformer module (for text 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52B3F-3F75-3D94-6949-CC68AC02A78A}"/>
              </a:ext>
            </a:extLst>
          </p:cNvPr>
          <p:cNvSpPr txBox="1"/>
          <p:nvPr/>
        </p:nvSpPr>
        <p:spPr>
          <a:xfrm>
            <a:off x="522809" y="761816"/>
            <a:ext cx="11146381" cy="8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Paper: P. </a:t>
            </a:r>
            <a:r>
              <a:rPr lang="en-US" altLang="ko-KR" sz="1600" i="0" dirty="0" err="1">
                <a:solidFill>
                  <a:srgbClr val="000000"/>
                </a:solidFill>
                <a:effectLst/>
              </a:rPr>
              <a:t>Dhariwal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 and A. Nichol, "Diffusion Models Beat GANs on Image Synthesis," May 2021. Available: </a:t>
            </a:r>
            <a:r>
              <a:rPr lang="en-US" altLang="ko-KR" sz="1600" i="0" dirty="0">
                <a:solidFill>
                  <a:srgbClr val="000000"/>
                </a:solidFill>
                <a:effectLst/>
                <a:hlinkClick r:id="rId4"/>
              </a:rPr>
              <a:t>https://arxiv.org/abs/2105.05233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, presented at the </a:t>
            </a:r>
            <a:r>
              <a:rPr lang="en-US" altLang="ko-KR" sz="1600" i="1" dirty="0">
                <a:solidFill>
                  <a:srgbClr val="000000"/>
                </a:solidFill>
                <a:effectLst/>
              </a:rPr>
              <a:t>35th Conference on Neural Information Processing Systems 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i="0" dirty="0" err="1">
                <a:solidFill>
                  <a:srgbClr val="000000"/>
                </a:solidFill>
                <a:effectLst/>
              </a:rPr>
              <a:t>NeurIPS</a:t>
            </a:r>
            <a:r>
              <a:rPr lang="en-US" altLang="ko-KR" sz="1600" i="0" dirty="0">
                <a:solidFill>
                  <a:srgbClr val="000000"/>
                </a:solidFill>
                <a:effectLst/>
              </a:rPr>
              <a:t> 2021).</a:t>
            </a:r>
          </a:p>
        </p:txBody>
      </p:sp>
    </p:spTree>
    <p:extLst>
      <p:ext uri="{BB962C8B-B14F-4D97-AF65-F5344CB8AC3E}">
        <p14:creationId xmlns:p14="http://schemas.microsoft.com/office/powerpoint/2010/main" val="415216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23CD2-0C90-815E-FAE2-3ABC77FA8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B9259-0E62-3EE3-B584-30AB20D6B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2B929-1D45-F013-1E93-A0D2504B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1"/>
          <a:stretch/>
        </p:blipFill>
        <p:spPr>
          <a:xfrm>
            <a:off x="0" y="1090644"/>
            <a:ext cx="8538884" cy="4676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F6F5E-20FA-6A18-ADC6-0F9F1C8AD5F2}"/>
              </a:ext>
            </a:extLst>
          </p:cNvPr>
          <p:cNvSpPr txBox="1"/>
          <p:nvPr/>
        </p:nvSpPr>
        <p:spPr>
          <a:xfrm>
            <a:off x="2028882" y="644020"/>
            <a:ext cx="1574932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3.5 billion parameters</a:t>
            </a:r>
          </a:p>
          <a:p>
            <a:pPr algn="l">
              <a:lnSpc>
                <a:spcPts val="2099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 algn="l">
              <a:lnSpc>
                <a:spcPts val="2099"/>
              </a:lnSpc>
            </a:pPr>
            <a:endParaRPr lang="en-US" altLang="ko-KR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ts val="2099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(ADM model)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F9C8-9C43-CD3A-F0E8-A342801497A6}"/>
              </a:ext>
            </a:extLst>
          </p:cNvPr>
          <p:cNvSpPr txBox="1"/>
          <p:nvPr/>
        </p:nvSpPr>
        <p:spPr>
          <a:xfrm>
            <a:off x="4933447" y="644020"/>
            <a:ext cx="1574932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600" i="0" dirty="0">
                <a:solidFill>
                  <a:srgbClr val="000000"/>
                </a:solidFill>
                <a:effectLst/>
              </a:rPr>
              <a:t>1.5 billion parameters</a:t>
            </a:r>
          </a:p>
          <a:p>
            <a:pPr algn="l">
              <a:lnSpc>
                <a:spcPts val="2099"/>
              </a:lnSpc>
            </a:pPr>
            <a:endParaRPr lang="en-US" altLang="ko-KR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ts val="2099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 algn="l">
              <a:lnSpc>
                <a:spcPts val="2099"/>
              </a:lnSpc>
            </a:pPr>
            <a:endParaRPr lang="en-US" altLang="ko-KR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ts val="2099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= </a:t>
            </a:r>
            <a:r>
              <a:rPr lang="en-US" altLang="ko-KR" sz="1600" dirty="0" err="1">
                <a:solidFill>
                  <a:srgbClr val="000000"/>
                </a:solidFill>
              </a:rPr>
              <a:t>upsampling</a:t>
            </a:r>
            <a:endParaRPr lang="en-US" altLang="ko-KR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6F9D4-3D4C-1B6F-955A-0A6318C6DE29}"/>
              </a:ext>
            </a:extLst>
          </p:cNvPr>
          <p:cNvSpPr txBox="1"/>
          <p:nvPr/>
        </p:nvSpPr>
        <p:spPr>
          <a:xfrm>
            <a:off x="1438836" y="2769639"/>
            <a:ext cx="2164978" cy="872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+ Guidance</a:t>
            </a:r>
          </a:p>
          <a:p>
            <a:pPr algn="l">
              <a:lnSpc>
                <a:spcPts val="2099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(classifier-free / CLIP (64x64 </a:t>
            </a:r>
            <a:r>
              <a:rPr lang="en-US" altLang="ko-KR" sz="1400" dirty="0" err="1">
                <a:solidFill>
                  <a:srgbClr val="000000"/>
                </a:solidFill>
              </a:rPr>
              <a:t>ViT</a:t>
            </a:r>
            <a:r>
              <a:rPr lang="en-US" altLang="ko-KR" sz="1400" dirty="0">
                <a:solidFill>
                  <a:srgbClr val="000000"/>
                </a:solidFill>
              </a:rPr>
              <a:t>-L CLIP)</a:t>
            </a:r>
            <a:endParaRPr lang="en-US" altLang="ko-KR" sz="140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3CD1EB-00E5-DF07-92FD-E98665B6DDD0}"/>
                  </a:ext>
                </a:extLst>
              </p:cNvPr>
              <p:cNvSpPr txBox="1"/>
              <p:nvPr/>
            </p:nvSpPr>
            <p:spPr>
              <a:xfrm>
                <a:off x="4203194" y="4031773"/>
                <a:ext cx="3785611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b="0" i="0" dirty="0">
                    <a:solidFill>
                      <a:srgbClr val="37352F"/>
                    </a:solidFill>
                    <a:effectLst/>
                    <a:latin typeface="IBM Plex Sans" panose="020F0502020204030204" pitchFamily="34" charset="0"/>
                  </a:rPr>
                  <a:t>Text-conditional diffusion models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37352F"/>
                    </a:solidFill>
                    <a:latin typeface="IBM Plex Sans" panose="020F050202020403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37352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37352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rgbClr val="37352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sz="1600" b="0" dirty="0">
                  <a:solidFill>
                    <a:srgbClr val="37352F"/>
                  </a:solidFill>
                  <a:latin typeface="IBM Plex Sans" panose="020F0502020204030204" pitchFamily="34" charset="0"/>
                </a:endParaRPr>
              </a:p>
              <a:p>
                <a:pPr marL="1200150" lvl="2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37352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b="0" i="0" dirty="0">
                    <a:solidFill>
                      <a:srgbClr val="37352F"/>
                    </a:solidFill>
                    <a:effectLst/>
                    <a:latin typeface="IBM Plex Sans" panose="020F0502020204030204" pitchFamily="34" charset="0"/>
                  </a:rPr>
                  <a:t> : noised image</a:t>
                </a:r>
              </a:p>
              <a:p>
                <a:pPr marL="1200150" lvl="2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37352F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1600" b="0" i="0" dirty="0">
                    <a:solidFill>
                      <a:srgbClr val="37352F"/>
                    </a:solidFill>
                    <a:effectLst/>
                    <a:latin typeface="IBM Plex Sans" panose="020F0502020204030204" pitchFamily="34" charset="0"/>
                  </a:rPr>
                  <a:t> : text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b="0" i="0" dirty="0">
                    <a:solidFill>
                      <a:srgbClr val="37352F"/>
                    </a:solidFill>
                    <a:effectLst/>
                    <a:latin typeface="IBM Plex Sans" panose="020F0502020204030204" pitchFamily="34" charset="0"/>
                  </a:rPr>
                  <a:t>Dataset : MS-COCO (Same DALL-E)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37352F"/>
                    </a:solidFill>
                    <a:latin typeface="IBM Plex Sans" panose="020F0502020204030204" pitchFamily="34" charset="0"/>
                  </a:rPr>
                  <a:t>iterations : 2.5million / 1.6million</a:t>
                </a:r>
                <a:endParaRPr lang="en-US" altLang="ko-KR" sz="1600" b="0" i="0" dirty="0">
                  <a:solidFill>
                    <a:srgbClr val="37352F"/>
                  </a:solidFill>
                  <a:effectLst/>
                  <a:latin typeface="IBM Plex Sans" panose="020F050202020403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37352F"/>
                    </a:solidFill>
                    <a:latin typeface="IBM Plex Sans" panose="020F0502020204030204" pitchFamily="34" charset="0"/>
                  </a:rPr>
                  <a:t>batch size : 2048 / 512</a:t>
                </a:r>
                <a:endParaRPr lang="en-US" altLang="ko-KR" sz="1600" b="0" i="0" dirty="0">
                  <a:solidFill>
                    <a:srgbClr val="37352F"/>
                  </a:solidFill>
                  <a:effectLst/>
                  <a:latin typeface="IBM Plex Sans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3CD1EB-00E5-DF07-92FD-E98665B6D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94" y="4031773"/>
                <a:ext cx="3785611" cy="2277547"/>
              </a:xfrm>
              <a:prstGeom prst="rect">
                <a:avLst/>
              </a:prstGeom>
              <a:blipFill>
                <a:blip r:embed="rId3"/>
                <a:stretch>
                  <a:fillRect l="-645" t="-802" b="-2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>
            <a:extLst>
              <a:ext uri="{FF2B5EF4-FFF2-40B4-BE49-F238E27FC236}">
                <a16:creationId xmlns:a16="http://schemas.microsoft.com/office/drawing/2014/main" id="{D48A0B45-FD6D-F95C-8538-3E2ACAF6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270" r="48575" b="7782"/>
          <a:stretch/>
        </p:blipFill>
        <p:spPr bwMode="auto">
          <a:xfrm>
            <a:off x="8538884" y="2979057"/>
            <a:ext cx="3532094" cy="3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6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4831-AD1F-C6A4-7B93-5359C6E6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93EE5B-EE89-4C39-E50D-DB27C8D8E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Qualitative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A080DC-3F6A-896E-3EFF-F55793B5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38"/>
          <a:stretch/>
        </p:blipFill>
        <p:spPr>
          <a:xfrm>
            <a:off x="503499" y="1251967"/>
            <a:ext cx="3162338" cy="5606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1F1B1-FB3E-F01F-B866-005E6FDC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" t="71936" r="5092" b="7372"/>
          <a:stretch/>
        </p:blipFill>
        <p:spPr>
          <a:xfrm>
            <a:off x="3755876" y="1222992"/>
            <a:ext cx="5170953" cy="1350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075B4B-2A1C-408D-A8F6-BA544F58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3" r="5962" b="71769"/>
          <a:stretch/>
        </p:blipFill>
        <p:spPr>
          <a:xfrm>
            <a:off x="8534687" y="3055232"/>
            <a:ext cx="3657313" cy="16052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815665-EC63-7737-BD2E-A7B340F7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539"/>
          <a:stretch/>
        </p:blipFill>
        <p:spPr>
          <a:xfrm>
            <a:off x="3755876" y="5142236"/>
            <a:ext cx="6595226" cy="1612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B3120-238C-E0E4-1BFD-8FA8F8621C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0912"/>
          <a:stretch/>
        </p:blipFill>
        <p:spPr>
          <a:xfrm>
            <a:off x="3755876" y="3061924"/>
            <a:ext cx="5002148" cy="1685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69D942-80CD-D3E0-2E4E-011A7A8E5BB4}"/>
              </a:ext>
            </a:extLst>
          </p:cNvPr>
          <p:cNvSpPr txBox="1"/>
          <p:nvPr/>
        </p:nvSpPr>
        <p:spPr>
          <a:xfrm>
            <a:off x="644394" y="593467"/>
            <a:ext cx="3273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CLIP guidance</a:t>
            </a:r>
          </a:p>
          <a:p>
            <a:r>
              <a:rPr lang="en-US" altLang="ko-KR" dirty="0"/>
              <a:t> vs. Classifier-free guidance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B82FF-A78C-1FD1-69D4-00E27F81D931}"/>
              </a:ext>
            </a:extLst>
          </p:cNvPr>
          <p:cNvSpPr txBox="1"/>
          <p:nvPr/>
        </p:nvSpPr>
        <p:spPr>
          <a:xfrm>
            <a:off x="4061916" y="593467"/>
            <a:ext cx="36573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Classifier-free guidance</a:t>
            </a:r>
          </a:p>
          <a:p>
            <a:r>
              <a:rPr lang="en-US" altLang="ko-KR" sz="1200" dirty="0"/>
              <a:t>(produce artistic rendering, photorealistic image)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E1264-40B3-6902-5BA9-6EF14DE859D3}"/>
              </a:ext>
            </a:extLst>
          </p:cNvPr>
          <p:cNvSpPr txBox="1"/>
          <p:nvPr/>
        </p:nvSpPr>
        <p:spPr>
          <a:xfrm>
            <a:off x="4061916" y="2685900"/>
            <a:ext cx="3657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Text-conditional image inpainting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7811B1-B0A3-8C56-AC39-08844D403A3A}"/>
              </a:ext>
            </a:extLst>
          </p:cNvPr>
          <p:cNvSpPr txBox="1"/>
          <p:nvPr/>
        </p:nvSpPr>
        <p:spPr>
          <a:xfrm>
            <a:off x="4061916" y="4832378"/>
            <a:ext cx="600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Generating complex image – iteration inpainting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5975300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22581f4f-6acc-462e-a804-5f53744ac2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21195</TotalTime>
  <Words>699</Words>
  <Application>Microsoft Office PowerPoint</Application>
  <PresentationFormat>와이드스크린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Lucida Grande</vt:lpstr>
      <vt:lpstr>맑은 고딕</vt:lpstr>
      <vt:lpstr>Arial</vt:lpstr>
      <vt:lpstr>Arial Black</vt:lpstr>
      <vt:lpstr>Cambria Math</vt:lpstr>
      <vt:lpstr>IBM Plex Sans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525</cp:revision>
  <cp:lastPrinted>2015-03-27T06:32:35Z</cp:lastPrinted>
  <dcterms:created xsi:type="dcterms:W3CDTF">2013-03-09T07:47:17Z</dcterms:created>
  <dcterms:modified xsi:type="dcterms:W3CDTF">2025-02-25T07:36:22Z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